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8" r:id="rId5"/>
    <p:sldId id="261" r:id="rId6"/>
    <p:sldId id="269" r:id="rId7"/>
    <p:sldId id="270" r:id="rId8"/>
    <p:sldId id="259" r:id="rId9"/>
    <p:sldId id="262" r:id="rId10"/>
    <p:sldId id="271" r:id="rId11"/>
    <p:sldId id="260" r:id="rId12"/>
    <p:sldId id="272" r:id="rId13"/>
    <p:sldId id="263" r:id="rId14"/>
    <p:sldId id="264" r:id="rId15"/>
    <p:sldId id="265" r:id="rId16"/>
    <p:sldId id="266" r:id="rId17"/>
    <p:sldId id="273" r:id="rId18"/>
    <p:sldId id="267" r:id="rId19"/>
    <p:sldId id="274" r:id="rId20"/>
    <p:sldId id="275" r:id="rId21"/>
    <p:sldId id="278" r:id="rId22"/>
    <p:sldId id="279" r:id="rId23"/>
    <p:sldId id="276" r:id="rId24"/>
    <p:sldId id="277" r:id="rId25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3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7683-2C23-4FA0-AC7E-7B952AC54F1A}" type="datetimeFigureOut">
              <a:rPr lang="sl-SI" smtClean="0"/>
              <a:pPr/>
              <a:t>7.3.2013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49AF-B4F0-40C4-A62C-AF5C7BF51A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18290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7683-2C23-4FA0-AC7E-7B952AC54F1A}" type="datetimeFigureOut">
              <a:rPr lang="sl-SI" smtClean="0"/>
              <a:pPr/>
              <a:t>7.3.2013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49AF-B4F0-40C4-A62C-AF5C7BF51A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7768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7683-2C23-4FA0-AC7E-7B952AC54F1A}" type="datetimeFigureOut">
              <a:rPr lang="sl-SI" smtClean="0"/>
              <a:pPr/>
              <a:t>7.3.2013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49AF-B4F0-40C4-A62C-AF5C7BF51A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1543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7683-2C23-4FA0-AC7E-7B952AC54F1A}" type="datetimeFigureOut">
              <a:rPr lang="sl-SI" smtClean="0"/>
              <a:pPr/>
              <a:t>7.3.2013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49AF-B4F0-40C4-A62C-AF5C7BF51A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4720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7683-2C23-4FA0-AC7E-7B952AC54F1A}" type="datetimeFigureOut">
              <a:rPr lang="sl-SI" smtClean="0"/>
              <a:pPr/>
              <a:t>7.3.2013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49AF-B4F0-40C4-A62C-AF5C7BF51A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216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7683-2C23-4FA0-AC7E-7B952AC54F1A}" type="datetimeFigureOut">
              <a:rPr lang="sl-SI" smtClean="0"/>
              <a:pPr/>
              <a:t>7.3.2013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49AF-B4F0-40C4-A62C-AF5C7BF51A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2824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7683-2C23-4FA0-AC7E-7B952AC54F1A}" type="datetimeFigureOut">
              <a:rPr lang="sl-SI" smtClean="0"/>
              <a:pPr/>
              <a:t>7.3.2013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49AF-B4F0-40C4-A62C-AF5C7BF51A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5619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7683-2C23-4FA0-AC7E-7B952AC54F1A}" type="datetimeFigureOut">
              <a:rPr lang="sl-SI" smtClean="0"/>
              <a:pPr/>
              <a:t>7.3.2013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49AF-B4F0-40C4-A62C-AF5C7BF51A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971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7683-2C23-4FA0-AC7E-7B952AC54F1A}" type="datetimeFigureOut">
              <a:rPr lang="sl-SI" smtClean="0"/>
              <a:pPr/>
              <a:t>7.3.2013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49AF-B4F0-40C4-A62C-AF5C7BF51A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6488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7683-2C23-4FA0-AC7E-7B952AC54F1A}" type="datetimeFigureOut">
              <a:rPr lang="sl-SI" smtClean="0"/>
              <a:pPr/>
              <a:t>7.3.2013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49AF-B4F0-40C4-A62C-AF5C7BF51A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7797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C7683-2C23-4FA0-AC7E-7B952AC54F1A}" type="datetimeFigureOut">
              <a:rPr lang="sl-SI" smtClean="0"/>
              <a:pPr/>
              <a:t>7.3.2013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F49AF-B4F0-40C4-A62C-AF5C7BF51A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6944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C7683-2C23-4FA0-AC7E-7B952AC54F1A}" type="datetimeFigureOut">
              <a:rPr lang="sl-SI" smtClean="0"/>
              <a:pPr/>
              <a:t>7.3.2013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F49AF-B4F0-40C4-A62C-AF5C7BF51A9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12422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000364" y="785794"/>
            <a:ext cx="5830416" cy="213915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Pippi‘s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br>
              <a:rPr lang="sl-SI" dirty="0" smtClean="0">
                <a:latin typeface="Courier New" pitchFamily="49" charset="0"/>
                <a:cs typeface="Courier New" pitchFamily="49" charset="0"/>
              </a:rPr>
            </a:b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travel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diary</a:t>
            </a:r>
            <a:r>
              <a:rPr lang="sl-SI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/>
            </a:r>
            <a:br>
              <a:rPr lang="sl-SI" dirty="0" smtClean="0">
                <a:latin typeface="Courier New" pitchFamily="49" charset="0"/>
                <a:cs typeface="Courier New" pitchFamily="49" charset="0"/>
              </a:rPr>
            </a:br>
            <a:r>
              <a:rPr lang="sl-SI" dirty="0" smtClean="0">
                <a:latin typeface="Courier New" pitchFamily="49" charset="0"/>
                <a:cs typeface="Courier New" pitchFamily="49" charset="0"/>
              </a:rPr>
              <a:t>- </a:t>
            </a:r>
            <a:br>
              <a:rPr lang="sl-SI" dirty="0" smtClean="0">
                <a:latin typeface="Courier New" pitchFamily="49" charset="0"/>
                <a:cs typeface="Courier New" pitchFamily="49" charset="0"/>
              </a:rPr>
            </a:b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Slovenia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41372" y="5301208"/>
            <a:ext cx="6048672" cy="79208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The world is fool of amazing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things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. </a:t>
            </a:r>
          </a:p>
          <a:p>
            <a:r>
              <a:rPr lang="en-US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Let‘s go, and find them!</a:t>
            </a:r>
            <a:endParaRPr lang="en-US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84" y="-285776"/>
            <a:ext cx="5040560" cy="5763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" y="5897928"/>
            <a:ext cx="1625627" cy="900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97417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2267744" y="188640"/>
            <a:ext cx="4104456" cy="18722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Sports</a:t>
            </a:r>
            <a:endParaRPr lang="sl-SI" sz="40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TextBox 6"/>
          <p:cNvSpPr txBox="1"/>
          <p:nvPr/>
        </p:nvSpPr>
        <p:spPr>
          <a:xfrm>
            <a:off x="0" y="2132856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 New" pitchFamily="49" charset="0"/>
                <a:cs typeface="Courier New" pitchFamily="49" charset="0"/>
              </a:rPr>
              <a:t>There are only a little over 2 Millions of us, but we have many excellent sportsmen and sportswomen. </a:t>
            </a:r>
            <a:r>
              <a:rPr lang="sl-SI" dirty="0">
                <a:latin typeface="Courier New" pitchFamily="49" charset="0"/>
                <a:cs typeface="Courier New" pitchFamily="49" charset="0"/>
                <a:sym typeface="Wingdings" pitchFamily="2" charset="2"/>
              </a:rPr>
              <a:t>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If you like skiing, you probably have heard of our skier Tina Maze. This year, she won many medals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.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Of course, she isn’t the only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successful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athlete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.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Many of them are well known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and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some of them play for different sports teams all over the world.</a:t>
            </a:r>
          </a:p>
          <a:p>
            <a:pPr algn="ctr"/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algn="ctr"/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7170" name="Picture 2" descr="http://3.bp.blogspot.com/-Qq5w61a7fUk/UP1FWeQ7kTI/AAAAAAAAA5o/faJRigdfwYU/s1600/64936959_tina-maze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64" y="4418410"/>
            <a:ext cx="2558752" cy="1919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2" name="Picture 4" descr="http://beta2.finance-on.net/pics/cache_F6/F63DO_zavec_dejan_xx.12825914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3997690"/>
            <a:ext cx="1654999" cy="2357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4" name="Picture 6" descr="http://cdn1.siol.net/sn/img/13/058/634975639965584744_1462334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842790"/>
            <a:ext cx="1872208" cy="2340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PoljeZBesedilom 3"/>
          <p:cNvSpPr txBox="1"/>
          <p:nvPr/>
        </p:nvSpPr>
        <p:spPr>
          <a:xfrm>
            <a:off x="385664" y="635543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latin typeface="Courier New" pitchFamily="49" charset="0"/>
                <a:cs typeface="Courier New" pitchFamily="49" charset="0"/>
              </a:rPr>
              <a:t>Tina Maze -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skier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PoljeZBesedilom 7"/>
          <p:cNvSpPr txBox="1"/>
          <p:nvPr/>
        </p:nvSpPr>
        <p:spPr>
          <a:xfrm>
            <a:off x="3347271" y="6309273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latin typeface="Courier New" pitchFamily="49" charset="0"/>
                <a:cs typeface="Courier New" pitchFamily="49" charset="0"/>
              </a:rPr>
              <a:t>Dejan Zavec-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boxer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6425866" y="6170773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smtClean="0">
                <a:latin typeface="Courier New" pitchFamily="49" charset="0"/>
                <a:cs typeface="Courier New" pitchFamily="49" charset="0"/>
              </a:rPr>
              <a:t>Anže Kopitar –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hockey player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342" y="0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312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2.arnes.si/%7Eosljdom4s/OS_Dom/images/Knjiznica/kek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44953"/>
            <a:ext cx="2105505" cy="248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a 1"/>
          <p:cNvSpPr/>
          <p:nvPr/>
        </p:nvSpPr>
        <p:spPr>
          <a:xfrm>
            <a:off x="2267744" y="188640"/>
            <a:ext cx="4104456" cy="18722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Arts</a:t>
            </a:r>
            <a:endParaRPr lang="sl-SI" sz="40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7224" y="2190403"/>
            <a:ext cx="7099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 New" pitchFamily="49" charset="0"/>
                <a:cs typeface="Courier New" pitchFamily="49" charset="0"/>
              </a:rPr>
              <a:t>Because the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Slovene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language is spoken by relatively few people, our story books, poems and movies aren't known all over the world.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0430" y="3113733"/>
            <a:ext cx="68790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urier New" pitchFamily="49" charset="0"/>
                <a:cs typeface="Courier New" pitchFamily="49" charset="0"/>
              </a:rPr>
              <a:t>Nevertheless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we are very proud of our authors, who wrote some great stories. One, for example, is the writer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Josip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Vandot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. His story about a brave and cunning boy, called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Kekec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was also made into a movie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.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2555776" y="4591061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err="1">
                <a:latin typeface="Courier New" pitchFamily="49" charset="0"/>
                <a:cs typeface="Courier New" pitchFamily="49" charset="0"/>
              </a:rPr>
              <a:t>Here</a:t>
            </a:r>
            <a:r>
              <a:rPr lang="sl-SI" dirty="0">
                <a:latin typeface="Courier New" pitchFamily="49" charset="0"/>
                <a:cs typeface="Courier New" pitchFamily="49" charset="0"/>
              </a:rPr>
              <a:t> is a song (</a:t>
            </a:r>
            <a:r>
              <a:rPr lang="sl-SI" dirty="0" err="1">
                <a:latin typeface="Courier New" pitchFamily="49" charset="0"/>
                <a:cs typeface="Courier New" pitchFamily="49" charset="0"/>
              </a:rPr>
              <a:t>from</a:t>
            </a:r>
            <a:r>
              <a:rPr lang="sl-SI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>
                <a:latin typeface="Courier New" pitchFamily="49" charset="0"/>
                <a:cs typeface="Courier New" pitchFamily="49" charset="0"/>
              </a:rPr>
              <a:t>this</a:t>
            </a:r>
            <a:r>
              <a:rPr lang="sl-SI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>
                <a:latin typeface="Courier New" pitchFamily="49" charset="0"/>
                <a:cs typeface="Courier New" pitchFamily="49" charset="0"/>
              </a:rPr>
              <a:t>movie</a:t>
            </a:r>
            <a:r>
              <a:rPr lang="sl-SI" dirty="0">
                <a:latin typeface="Courier New" pitchFamily="49" charset="0"/>
                <a:cs typeface="Courier New" pitchFamily="49" charset="0"/>
              </a:rPr>
              <a:t>) </a:t>
            </a:r>
            <a:r>
              <a:rPr lang="sl-SI" dirty="0" err="1">
                <a:latin typeface="Courier New" pitchFamily="49" charset="0"/>
                <a:cs typeface="Courier New" pitchFamily="49" charset="0"/>
              </a:rPr>
              <a:t>all</a:t>
            </a:r>
            <a:r>
              <a:rPr lang="sl-SI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>
                <a:latin typeface="Courier New" pitchFamily="49" charset="0"/>
                <a:cs typeface="Courier New" pitchFamily="49" charset="0"/>
              </a:rPr>
              <a:t>children</a:t>
            </a:r>
            <a:r>
              <a:rPr lang="sl-SI" dirty="0">
                <a:latin typeface="Courier New" pitchFamily="49" charset="0"/>
                <a:cs typeface="Courier New" pitchFamily="49" charset="0"/>
              </a:rPr>
              <a:t> in </a:t>
            </a:r>
            <a:r>
              <a:rPr lang="sl-SI" dirty="0" err="1">
                <a:latin typeface="Courier New" pitchFamily="49" charset="0"/>
                <a:cs typeface="Courier New" pitchFamily="49" charset="0"/>
              </a:rPr>
              <a:t>Slovenia</a:t>
            </a:r>
            <a:r>
              <a:rPr lang="sl-SI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>
                <a:latin typeface="Courier New" pitchFamily="49" charset="0"/>
                <a:cs typeface="Courier New" pitchFamily="49" charset="0"/>
              </a:rPr>
              <a:t>know</a:t>
            </a:r>
            <a:r>
              <a:rPr lang="sl-SI" dirty="0">
                <a:latin typeface="Courier New" pitchFamily="49" charset="0"/>
                <a:cs typeface="Courier New" pitchFamily="49" charset="0"/>
              </a:rPr>
              <a:t>…   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655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EKEC - Kekčeva pese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318" y="704851"/>
            <a:ext cx="8663765" cy="524443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458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2267744" y="188640"/>
            <a:ext cx="4104456" cy="18722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Arts</a:t>
            </a:r>
            <a:endParaRPr lang="sl-SI" sz="40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395536" y="2348880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 New" pitchFamily="49" charset="0"/>
                <a:cs typeface="Courier New" pitchFamily="49" charset="0"/>
              </a:rPr>
              <a:t>The Slovenian folk music is very lively. It is always played by an accordion and some wind instruments. The instant, you hear it, you just can't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s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it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still. Try it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…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smtClean="0">
                <a:latin typeface="Courier New" pitchFamily="49" charset="0"/>
                <a:cs typeface="Courier New" pitchFamily="49" charset="0"/>
                <a:sym typeface="Wingdings" pitchFamily="2" charset="2"/>
              </a:rPr>
              <a:t></a:t>
            </a:r>
            <a:endParaRPr lang="sl-SI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Ansambel bratov Avsenik - Na Golici-[www_flv2mp3_com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3733800"/>
            <a:ext cx="609600" cy="609600"/>
          </a:xfrm>
          <a:prstGeom prst="rect">
            <a:avLst/>
          </a:prstGeom>
        </p:spPr>
      </p:pic>
      <p:pic>
        <p:nvPicPr>
          <p:cNvPr id="10242" name="Picture 2" descr="http://www.ictmusic.org/sites/default/files/images/secretariat/10%20avsenik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43479"/>
            <a:ext cx="3539716" cy="265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79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93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2267744" y="188640"/>
            <a:ext cx="4104456" cy="18722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National</a:t>
            </a:r>
            <a:r>
              <a:rPr lang="sl-SI" sz="4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sz="4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costumes</a:t>
            </a:r>
            <a:endParaRPr lang="sl-SI" sz="40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467544" y="2204864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 New" pitchFamily="49" charset="0"/>
                <a:cs typeface="Courier New" pitchFamily="49" charset="0"/>
              </a:rPr>
              <a:t>There isn't only one typical national costume in Slovenia… Every region has its own style, but since the 19. Century a combination of all stiles made up a costume that is still worn on folk festivals as the Slovene national costume. What does it look like? </a:t>
            </a:r>
            <a:endParaRPr lang="sl-SI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373063" y="3682192"/>
            <a:ext cx="415169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Courier New" pitchFamily="49" charset="0"/>
                <a:cs typeface="Courier New" pitchFamily="49" charset="0"/>
              </a:rPr>
              <a:t>Well, the men‘s hats are decorated with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capercaillie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feathers, their leather trousers end just under the knees and the vest is decorated with tiny embroidered carnations.</a:t>
            </a:r>
          </a:p>
          <a:p>
            <a:pPr algn="ctr"/>
            <a:r>
              <a:rPr lang="en-US" sz="1600" dirty="0">
                <a:latin typeface="Courier New" pitchFamily="49" charset="0"/>
                <a:cs typeface="Courier New" pitchFamily="49" charset="0"/>
              </a:rPr>
              <a:t>The women wear a special head cover, called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avba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, a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colourful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scarf with fringes covers their shoulders, and their dresses are long and tight to the waist.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3663026"/>
            <a:ext cx="4058633" cy="2790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07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2267744" y="188640"/>
            <a:ext cx="4104456" cy="18722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Food</a:t>
            </a:r>
            <a:endParaRPr lang="sl-SI" sz="40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440878" y="2276872"/>
            <a:ext cx="823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 New" pitchFamily="49" charset="0"/>
                <a:cs typeface="Courier New" pitchFamily="49" charset="0"/>
              </a:rPr>
              <a:t>Typical Slovenian food is hearty. It consists of potatoes,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cabbage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,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turnips and different types of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sausages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or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roast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.</a:t>
            </a:r>
            <a:endParaRPr lang="sl-SI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3503215" y="2923203"/>
            <a:ext cx="54612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 New" pitchFamily="49" charset="0"/>
                <a:cs typeface="Courier New" pitchFamily="49" charset="0"/>
              </a:rPr>
              <a:t>But the best 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are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the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sweets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prepared by the Slovenian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confectioners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.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The cream cakes - </a:t>
            </a:r>
            <a:r>
              <a:rPr lang="en-US" b="1" i="1" dirty="0" err="1">
                <a:latin typeface="Courier New" pitchFamily="49" charset="0"/>
                <a:cs typeface="Courier New" pitchFamily="49" charset="0"/>
              </a:rPr>
              <a:t>kremšnite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b="1" i="1" dirty="0" err="1">
                <a:latin typeface="Courier New" pitchFamily="49" charset="0"/>
                <a:cs typeface="Courier New" pitchFamily="49" charset="0"/>
              </a:rPr>
              <a:t>prekmurske</a:t>
            </a:r>
            <a:r>
              <a:rPr lang="en-US" b="1" i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b="1" i="1" dirty="0" err="1">
                <a:latin typeface="Courier New" pitchFamily="49" charset="0"/>
                <a:cs typeface="Courier New" pitchFamily="49" charset="0"/>
              </a:rPr>
              <a:t>gibanice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and </a:t>
            </a:r>
            <a:r>
              <a:rPr lang="en-US" b="1" i="1" dirty="0" err="1">
                <a:latin typeface="Courier New" pitchFamily="49" charset="0"/>
                <a:cs typeface="Courier New" pitchFamily="49" charset="0"/>
              </a:rPr>
              <a:t>potice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are simply </a:t>
            </a:r>
            <a:endParaRPr lang="sl-SI" dirty="0" smtClean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en-US" dirty="0" smtClean="0">
                <a:latin typeface="Courier New" pitchFamily="49" charset="0"/>
                <a:cs typeface="Courier New" pitchFamily="49" charset="0"/>
              </a:rPr>
              <a:t>mouth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watering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. </a:t>
            </a:r>
            <a:endParaRPr lang="sl-SI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11266" name="Picture 2" descr="http://tjasulja.files.wordpress.com/2012/11/pecenica_zelje_kromp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23203"/>
            <a:ext cx="2818284" cy="18713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68" name="Picture 4" descr="http://www.pictureslovenia.com/media/img/pic/500/589/11504014198986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215" y="4400531"/>
            <a:ext cx="2506315" cy="16641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62" y="4509120"/>
            <a:ext cx="2489696" cy="1653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78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4.bp.blogspot.com/-Y568-o0XQks/TWFhJUaLQAI/AAAAAAAAPgk/7bWgKKOgdLE/s1600/PippiLangstrump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2381250" cy="5191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Zaokrožen pravokotni oblaček 3"/>
          <p:cNvSpPr/>
          <p:nvPr/>
        </p:nvSpPr>
        <p:spPr>
          <a:xfrm>
            <a:off x="2613373" y="188640"/>
            <a:ext cx="5976664" cy="2520280"/>
          </a:xfrm>
          <a:prstGeom prst="wedgeRoundRectCallout">
            <a:avLst>
              <a:gd name="adj1" fmla="val -60676"/>
              <a:gd name="adj2" fmla="val 119569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Like you, the children in Slovenia also have to go to school. They start primary school, when they are 6 years old. Before that age, they go to the </a:t>
            </a:r>
            <a:r>
              <a:rPr lang="en-US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kindergarten.  </a:t>
            </a:r>
            <a:r>
              <a:rPr lang="en-US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There they play and learn, some of them also learn a little </a:t>
            </a:r>
            <a:r>
              <a:rPr lang="en-US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English. </a:t>
            </a:r>
            <a:r>
              <a:rPr lang="en-US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And they want to say </a:t>
            </a:r>
            <a:r>
              <a:rPr lang="en-US" b="1" i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Hi</a:t>
            </a:r>
            <a:r>
              <a:rPr lang="en-US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...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71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zdrav iz Slovenij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498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72" y="908720"/>
            <a:ext cx="3935378" cy="3284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Zaokrožen pravokotni oblaček 2"/>
          <p:cNvSpPr/>
          <p:nvPr/>
        </p:nvSpPr>
        <p:spPr>
          <a:xfrm>
            <a:off x="3707904" y="116632"/>
            <a:ext cx="5256584" cy="1008112"/>
          </a:xfrm>
          <a:prstGeom prst="wedgeRoundRectCallout">
            <a:avLst>
              <a:gd name="adj1" fmla="val -53993"/>
              <a:gd name="adj2" fmla="val 118245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Of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course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I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wanted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to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play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with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them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so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they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showed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me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all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of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their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favorite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games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.</a:t>
            </a:r>
            <a:endParaRPr lang="sl-SI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Zaokrožen pravokotni oblaček 3"/>
          <p:cNvSpPr/>
          <p:nvPr/>
        </p:nvSpPr>
        <p:spPr>
          <a:xfrm>
            <a:off x="4042395" y="2276872"/>
            <a:ext cx="4896544" cy="1916832"/>
          </a:xfrm>
          <a:prstGeom prst="wedgeRoundRectCallout">
            <a:avLst>
              <a:gd name="adj1" fmla="val -53673"/>
              <a:gd name="adj2" fmla="val -65248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We played many fantastic games, we danced and we jumped over the jump rope… We went for walks and they took me along on great trips. </a:t>
            </a:r>
            <a:endParaRPr lang="sl-SI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aokrožen pravokotni oblaček 5"/>
          <p:cNvSpPr/>
          <p:nvPr/>
        </p:nvSpPr>
        <p:spPr>
          <a:xfrm>
            <a:off x="2735213" y="4581128"/>
            <a:ext cx="3744416" cy="1368152"/>
          </a:xfrm>
          <a:prstGeom prst="wedgeRoundRectCallout">
            <a:avLst>
              <a:gd name="adj1" fmla="val -34315"/>
              <a:gd name="adj2" fmla="val -141126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 </a:t>
            </a:r>
            <a:r>
              <a:rPr lang="en-US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realy</a:t>
            </a:r>
            <a:r>
              <a:rPr lang="en-US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enjoyed my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visit</a:t>
            </a:r>
            <a:r>
              <a:rPr lang="en-US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to Slovenia</a:t>
            </a:r>
            <a:r>
              <a:rPr lang="sl-SI" dirty="0" smtClean="0"/>
              <a:t>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9075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87017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0" y="5301208"/>
            <a:ext cx="91440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>
                <a:latin typeface="Courier New" pitchFamily="49" charset="0"/>
                <a:cs typeface="Courier New" pitchFamily="49" charset="0"/>
              </a:rPr>
              <a:t>We prepared a yummy banana-milkshake</a:t>
            </a:r>
            <a:r>
              <a:rPr lang="sl-SI" sz="3100" dirty="0" smtClean="0">
                <a:latin typeface="Courier New" pitchFamily="49" charset="0"/>
                <a:cs typeface="Courier New" pitchFamily="49" charset="0"/>
              </a:rPr>
              <a:t>.</a:t>
            </a:r>
            <a:endParaRPr lang="en-US" sz="31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261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My journey began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...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34885"/>
            <a:ext cx="2880320" cy="4523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ounded Rectangular Callout 4"/>
          <p:cNvSpPr/>
          <p:nvPr/>
        </p:nvSpPr>
        <p:spPr>
          <a:xfrm>
            <a:off x="5214942" y="3286124"/>
            <a:ext cx="3357586" cy="1214446"/>
          </a:xfrm>
          <a:prstGeom prst="wedgeRoundRectCallout">
            <a:avLst>
              <a:gd name="adj1" fmla="val -104236"/>
              <a:gd name="adj2" fmla="val -98153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They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are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all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very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friendly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. I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asked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them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to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tell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me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something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about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their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homeland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. </a:t>
            </a:r>
            <a:endParaRPr lang="en-US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929058" y="4857760"/>
            <a:ext cx="4357718" cy="714380"/>
          </a:xfrm>
          <a:prstGeom prst="wedgeRoundRectCallout">
            <a:avLst>
              <a:gd name="adj1" fmla="val -66580"/>
              <a:gd name="adj2" fmla="val -256164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Let‘s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see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what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they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told</a:t>
            </a:r>
            <a:r>
              <a:rPr lang="sl-SI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me…</a:t>
            </a:r>
            <a:endParaRPr lang="en-US" dirty="0"/>
          </a:p>
        </p:txBody>
      </p:sp>
      <p:sp>
        <p:nvSpPr>
          <p:cNvPr id="3" name="Zaokrožen pravokotni oblaček 2"/>
          <p:cNvSpPr/>
          <p:nvPr/>
        </p:nvSpPr>
        <p:spPr>
          <a:xfrm>
            <a:off x="4499992" y="1124744"/>
            <a:ext cx="3240360" cy="1656184"/>
          </a:xfrm>
          <a:prstGeom prst="wedgeRoundRectCallout">
            <a:avLst>
              <a:gd name="adj1" fmla="val -72989"/>
              <a:gd name="adj2" fmla="val 41467"/>
              <a:gd name="adj3" fmla="val 1666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Hello</a:t>
            </a:r>
            <a:r>
              <a:rPr lang="sl-SI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friends</a:t>
            </a:r>
            <a:r>
              <a:rPr lang="sl-SI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! </a:t>
            </a:r>
            <a:r>
              <a:rPr lang="sl-SI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This</a:t>
            </a:r>
            <a:r>
              <a:rPr lang="sl-SI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is </a:t>
            </a:r>
            <a:r>
              <a:rPr lang="sl-SI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my</a:t>
            </a:r>
            <a:r>
              <a:rPr lang="sl-SI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travel</a:t>
            </a:r>
            <a:r>
              <a:rPr lang="sl-SI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diary</a:t>
            </a:r>
            <a:r>
              <a:rPr lang="sl-SI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from</a:t>
            </a:r>
            <a:r>
              <a:rPr lang="sl-SI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Slovenia.The</a:t>
            </a:r>
            <a:r>
              <a:rPr lang="sl-SI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children</a:t>
            </a:r>
            <a:r>
              <a:rPr lang="sl-SI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here</a:t>
            </a:r>
            <a:r>
              <a:rPr lang="sl-SI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call</a:t>
            </a:r>
            <a:r>
              <a:rPr lang="sl-SI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me </a:t>
            </a:r>
            <a:r>
              <a:rPr lang="sl-SI" b="1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Pika Nogavička</a:t>
            </a:r>
            <a:r>
              <a:rPr lang="sl-SI" dirty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. </a:t>
            </a: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3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401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44000" cy="5133474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9575" y="5733256"/>
            <a:ext cx="878497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>
                <a:latin typeface="Courier New" pitchFamily="49" charset="0"/>
                <a:cs typeface="Courier New" pitchFamily="49" charset="0"/>
              </a:rPr>
              <a:t>We played</a:t>
            </a:r>
            <a:r>
              <a:rPr lang="sl-SI" sz="31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sz="3100" dirty="0" err="1" smtClean="0">
                <a:latin typeface="Courier New" pitchFamily="49" charset="0"/>
                <a:cs typeface="Courier New" pitchFamily="49" charset="0"/>
              </a:rPr>
              <a:t>with</a:t>
            </a:r>
            <a:r>
              <a:rPr lang="sl-SI" sz="31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3100" dirty="0" err="1" smtClean="0">
                <a:latin typeface="Courier New" pitchFamily="49" charset="0"/>
                <a:cs typeface="Courier New" pitchFamily="49" charset="0"/>
              </a:rPr>
              <a:t>colours</a:t>
            </a:r>
            <a:r>
              <a:rPr lang="sl-SI" sz="3100" dirty="0" smtClean="0">
                <a:latin typeface="Courier New" pitchFamily="49" charset="0"/>
                <a:cs typeface="Courier New" pitchFamily="49" charset="0"/>
              </a:rPr>
              <a:t>.</a:t>
            </a:r>
            <a:endParaRPr lang="en-US" sz="31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5144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4" y="0"/>
            <a:ext cx="9144000" cy="5133474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0" y="513153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ourier New" pitchFamily="49" charset="0"/>
                <a:cs typeface="Courier New" pitchFamily="49" charset="0"/>
              </a:rPr>
              <a:t>Carnival is always fun… </a:t>
            </a:r>
          </a:p>
          <a:p>
            <a:pPr algn="ctr"/>
            <a:r>
              <a:rPr lang="en-US" sz="2800" dirty="0" smtClean="0">
                <a:latin typeface="Courier New" pitchFamily="49" charset="0"/>
                <a:cs typeface="Courier New" pitchFamily="49" charset="0"/>
              </a:rPr>
              <a:t>For one day, we can be, whoever we want</a:t>
            </a:r>
            <a:r>
              <a:rPr lang="sl-SI" sz="2800" dirty="0" smtClean="0">
                <a:latin typeface="Courier New" pitchFamily="49" charset="0"/>
                <a:cs typeface="Courier New" pitchFamily="49" charset="0"/>
              </a:rPr>
              <a:t>!</a:t>
            </a:r>
            <a:endParaRPr lang="sl-SI" sz="28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030" y="5949281"/>
            <a:ext cx="841022" cy="841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518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4" y="0"/>
            <a:ext cx="9144000" cy="5133474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0" y="54452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ourier New" pitchFamily="49" charset="0"/>
                <a:cs typeface="Courier New" pitchFamily="49" charset="0"/>
              </a:rPr>
              <a:t>A box-stop. This tires need to be changed…</a:t>
            </a:r>
            <a:endParaRPr lang="sl-SI" sz="28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193" y="5968444"/>
            <a:ext cx="821858" cy="821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614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42"/>
            <a:ext cx="5076056" cy="284971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667" y="3694839"/>
            <a:ext cx="5579372" cy="3132279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179512" y="2996952"/>
            <a:ext cx="878497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>
                <a:latin typeface="Courier New" pitchFamily="49" charset="0"/>
                <a:cs typeface="Courier New" pitchFamily="49" charset="0"/>
              </a:rPr>
              <a:t>We enjoyed</a:t>
            </a:r>
            <a:r>
              <a:rPr lang="sl-SI" sz="31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sz="3100" dirty="0" err="1" smtClean="0">
                <a:latin typeface="Courier New" pitchFamily="49" charset="0"/>
                <a:cs typeface="Courier New" pitchFamily="49" charset="0"/>
              </a:rPr>
              <a:t>the</a:t>
            </a:r>
            <a:r>
              <a:rPr lang="sl-SI" sz="31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sz="3100" dirty="0" err="1" smtClean="0">
                <a:latin typeface="Courier New" pitchFamily="49" charset="0"/>
                <a:cs typeface="Courier New" pitchFamily="49" charset="0"/>
              </a:rPr>
              <a:t>snowy</a:t>
            </a:r>
            <a:r>
              <a:rPr lang="sl-SI" sz="31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sz="3100" dirty="0" err="1" smtClean="0">
                <a:latin typeface="Courier New" pitchFamily="49" charset="0"/>
                <a:cs typeface="Courier New" pitchFamily="49" charset="0"/>
              </a:rPr>
              <a:t>days</a:t>
            </a:r>
            <a:r>
              <a:rPr lang="sl-SI" sz="3100" dirty="0" smtClean="0">
                <a:latin typeface="Courier New" pitchFamily="49" charset="0"/>
                <a:cs typeface="Courier New" pitchFamily="49" charset="0"/>
              </a:rPr>
              <a:t>.</a:t>
            </a:r>
            <a:endParaRPr lang="en-US" sz="31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793153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156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820472" cy="4951844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43000" y="5373216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But the sunny, autumn days were also great. We can‘t wait for the spring to begin</a:t>
            </a:r>
            <a:r>
              <a:rPr lang="sl-SI" sz="2400" dirty="0" smtClean="0">
                <a:latin typeface="Courier New" pitchFamily="49" charset="0"/>
                <a:cs typeface="Courier New" pitchFamily="49" charset="0"/>
              </a:rPr>
              <a:t>.</a:t>
            </a:r>
            <a:endParaRPr lang="en-US" sz="2400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541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2267744" y="188640"/>
            <a:ext cx="4104456" cy="18722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National symbols</a:t>
            </a:r>
            <a:endParaRPr lang="en-US" sz="40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PoljeZBesedilom 3"/>
          <p:cNvSpPr txBox="1"/>
          <p:nvPr/>
        </p:nvSpPr>
        <p:spPr>
          <a:xfrm>
            <a:off x="352686" y="2282301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urier New" pitchFamily="49" charset="0"/>
                <a:cs typeface="Courier New" pitchFamily="49" charset="0"/>
              </a:rPr>
              <a:t>Slovenia is a small, beautiful  country. It has the shape of a hen. 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3" y="2928632"/>
            <a:ext cx="4200525" cy="323850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421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2267744" y="188640"/>
            <a:ext cx="4104456" cy="18722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National symbols</a:t>
            </a:r>
            <a:endParaRPr lang="en-US" sz="40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TextBox 10"/>
          <p:cNvSpPr txBox="1"/>
          <p:nvPr/>
        </p:nvSpPr>
        <p:spPr>
          <a:xfrm>
            <a:off x="714348" y="2348880"/>
            <a:ext cx="7572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urier New" pitchFamily="49" charset="0"/>
                <a:cs typeface="Courier New" pitchFamily="49" charset="0"/>
              </a:rPr>
              <a:t>Its flag has 3 fields: white, blue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and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red. Its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coat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of arms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consists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of three symbols: 3 golden stars, the mountain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Triglav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and 3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wa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v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es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that symbolize the water.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050" name="Picture 2" descr="http://static-1.mojvideo.com/foto1193-7605-408250/slovenska-zasta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66530"/>
            <a:ext cx="4519735" cy="3382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https://encrypted-tbn2.gstatic.com/images?q=tbn:ANd9GcRheTbjZw5cACQzTej3i-gOu9LH6IH37cswzOUH9rWeWqpHmuVa-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94795"/>
            <a:ext cx="1977916" cy="2526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530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2267744" y="188640"/>
            <a:ext cx="4248472" cy="18722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Landscape</a:t>
            </a:r>
            <a:endParaRPr lang="sl-SI" sz="40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158" y="2143116"/>
            <a:ext cx="778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urier New" pitchFamily="49" charset="0"/>
                <a:cs typeface="Courier New" pitchFamily="49" charset="0"/>
              </a:rPr>
              <a:t>In Slovenia everyone finds his own favorite place.</a:t>
            </a:r>
          </a:p>
          <a:p>
            <a:pPr algn="ctr"/>
            <a:r>
              <a:rPr lang="en-US" dirty="0" smtClean="0">
                <a:latin typeface="Courier New" pitchFamily="49" charset="0"/>
                <a:cs typeface="Courier New" pitchFamily="49" charset="0"/>
              </a:rPr>
              <a:t>If you love high mountains, you have to visit the northwest part of the country.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1472" y="5805264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urier New" pitchFamily="49" charset="0"/>
                <a:cs typeface="Courier New" pitchFamily="49" charset="0"/>
              </a:rPr>
              <a:t>If you like to bath in the sea, you 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have to go to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the southwest.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38" y="3018821"/>
            <a:ext cx="32512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http://www.slovenijaturizem.com/galerija/lega_in_informacije-Lega-portoroz-prx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63202"/>
            <a:ext cx="3714672" cy="24191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2267744" y="188640"/>
            <a:ext cx="4248472" cy="18722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Landscape</a:t>
            </a:r>
            <a:endParaRPr lang="sl-SI" sz="40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PoljeZBesedilom 5"/>
          <p:cNvSpPr txBox="1"/>
          <p:nvPr/>
        </p:nvSpPr>
        <p:spPr>
          <a:xfrm>
            <a:off x="309975" y="2204864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 New" pitchFamily="49" charset="0"/>
                <a:cs typeface="Courier New" pitchFamily="49" charset="0"/>
              </a:rPr>
              <a:t>Slovenia is also called the green country. 57%of Slovenia’s surface is covered by forests.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64540"/>
            <a:ext cx="3168352" cy="4871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jeZBesedilom 7"/>
          <p:cNvSpPr txBox="1"/>
          <p:nvPr/>
        </p:nvSpPr>
        <p:spPr>
          <a:xfrm>
            <a:off x="285720" y="5517232"/>
            <a:ext cx="8245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 New" pitchFamily="49" charset="0"/>
                <a:cs typeface="Courier New" pitchFamily="49" charset="0"/>
              </a:rPr>
              <a:t>We also have many beautiful streams,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waterfalls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rivers and lakes. </a:t>
            </a:r>
            <a:endParaRPr lang="sl-SI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19" y="2996952"/>
            <a:ext cx="3598164" cy="23911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037" y="6021288"/>
            <a:ext cx="769014" cy="769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00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2267744" y="188640"/>
            <a:ext cx="4248472" cy="18722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Landscape</a:t>
            </a:r>
            <a:endParaRPr lang="sl-SI" sz="40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TextBox 5"/>
          <p:cNvSpPr txBox="1"/>
          <p:nvPr/>
        </p:nvSpPr>
        <p:spPr>
          <a:xfrm>
            <a:off x="927237" y="2348880"/>
            <a:ext cx="69294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urier New" pitchFamily="49" charset="0"/>
                <a:cs typeface="Courier New" pitchFamily="49" charset="0"/>
              </a:rPr>
              <a:t>And if you are more of an adventurist, you can follow the trail of the long forgotten times. Almost every city in Slovenia has a long history that goes back to the Roman times.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5122" name="Picture 2" descr="http://www.best-tattoo-pictures.com/wp-content/uploads/2009/06/dragon-tattoos-pictures-designs-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" y="3429000"/>
            <a:ext cx="2056935" cy="3082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4" name="Picture 4" descr="http://mw2.google.com/mw-panoramio/photos/medium/197864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67093"/>
            <a:ext cx="3087365" cy="2315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6" name="Picture 6" descr="http://www.sloveniaholidays.com/img/client/pokrajinski-muzej-ptuj-ormoz-maribor-in-pohorje-z-okolico-14_clientHo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726" y="3709918"/>
            <a:ext cx="3048273" cy="2029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744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2267744" y="188640"/>
            <a:ext cx="4104456" cy="18722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Fauna</a:t>
            </a:r>
            <a:endParaRPr lang="sl-SI" sz="40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" name="PoljeZBesedilom 2"/>
          <p:cNvSpPr txBox="1"/>
          <p:nvPr/>
        </p:nvSpPr>
        <p:spPr>
          <a:xfrm>
            <a:off x="274310" y="6021288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Slovenia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is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also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known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as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the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homeland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of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the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majestic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white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</a:p>
          <a:p>
            <a:pPr algn="ctr"/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Lipizzaner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horse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. </a:t>
            </a:r>
            <a:endParaRPr lang="sl-SI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758" y="2204864"/>
            <a:ext cx="7572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urier New" pitchFamily="49" charset="0"/>
                <a:cs typeface="Courier New" pitchFamily="49" charset="0"/>
              </a:rPr>
              <a:t>Although Slovenia is very small, you can find a big variety of living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creatures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there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. Some of the animal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spe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cies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are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indigenous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: </a:t>
            </a:r>
            <a:r>
              <a:rPr lang="sl-SI" dirty="0">
                <a:latin typeface="Courier New" pitchFamily="49" charset="0"/>
                <a:cs typeface="Courier New" pitchFamily="49" charset="0"/>
              </a:rPr>
              <a:t>f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or example the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Carniolan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bee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the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proteus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the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Styrian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hen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and </a:t>
            </a:r>
            <a:r>
              <a:rPr lang="sl-SI" dirty="0" err="1" smtClean="0">
                <a:latin typeface="Courier New" pitchFamily="49" charset="0"/>
                <a:cs typeface="Courier New" pitchFamily="49" charset="0"/>
              </a:rPr>
              <a:t>the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K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arst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s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hepherd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. 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3360175"/>
            <a:ext cx="4067944" cy="2661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rg_hi" descr="https://encrypted-tbn0.gstatic.com/images?q=tbn:ANd9GcQNkAda8_LwguPCPSfO1nASLBRs_LypShtPyggGgEgnxoQo2iy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46" y="775742"/>
            <a:ext cx="1968108" cy="14291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rg_hi" descr="https://encrypted-tbn3.gstatic.com/images?q=tbn:ANd9GcQ811HxEw8F61f7TOYtfziXDyTFiqjH-8fxgmu__224Shlatr6v1Q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0" y="917471"/>
            <a:ext cx="1672644" cy="11433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rg_hi" descr="https://encrypted-tbn3.gstatic.com/images?q=tbn:ANd9GcQ4PF_Jrsmr9b_YHcfNZx1wcaUCGhKHACcLtGzn95uY0rxHtjOwvQ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00436"/>
            <a:ext cx="1656184" cy="1252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6" name="Picture 2" descr="http://www.slovenia.info/pictures%5CTB_attractions%5C1%5C2012%5CCloveskaRibica_3860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842" y="3501008"/>
            <a:ext cx="2056804" cy="1234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217" y="6275468"/>
            <a:ext cx="514834" cy="514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7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a 1"/>
          <p:cNvSpPr/>
          <p:nvPr/>
        </p:nvSpPr>
        <p:spPr>
          <a:xfrm>
            <a:off x="2267744" y="188640"/>
            <a:ext cx="4104456" cy="1872208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Sports</a:t>
            </a:r>
            <a:endParaRPr lang="sl-SI" sz="40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196" y="2204864"/>
            <a:ext cx="7429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urier New" pitchFamily="49" charset="0"/>
                <a:cs typeface="Courier New" pitchFamily="49" charset="0"/>
              </a:rPr>
              <a:t>We like to call ourselves a very sporty nation. The favorite sports of the Slovenes are: skiing, cross country skiing and mountain climbing. 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But </a:t>
            </a:r>
            <a:r>
              <a:rPr lang="sl-SI" dirty="0">
                <a:latin typeface="Courier New" pitchFamily="49" charset="0"/>
                <a:cs typeface="Courier New" pitchFamily="49" charset="0"/>
              </a:rPr>
              <a:t>o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f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course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meny</a:t>
            </a:r>
            <a:r>
              <a:rPr lang="sl-SI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people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also play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soccer,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basketball, handball and tennis, like everywhere else.</a:t>
            </a:r>
          </a:p>
        </p:txBody>
      </p:sp>
      <p:pic>
        <p:nvPicPr>
          <p:cNvPr id="8194" name="Picture 2" descr="http://3.bp.blogspot.com/-DIOPBQnPpOQ/TVlmPb8iRJI/AAAAAAAAAF0/h1DMrphGwiM/s1600/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2192"/>
            <a:ext cx="3579954" cy="2402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6" name="Picture 4" descr="http://www.osc-planica.si/uploads/vsebina/akt_oddih_tek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82192"/>
            <a:ext cx="3202779" cy="2402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198" name="Picture 6" descr="http://techsciencedaily.com/wp-content/uploads/2013/01/mountain-climber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82192"/>
            <a:ext cx="2935585" cy="24020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760635"/>
            <a:ext cx="1029667" cy="10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theme/theme1.xml><?xml version="1.0" encoding="utf-8"?>
<a:theme xmlns:a="http://schemas.openxmlformats.org/drawingml/2006/main" name="Officeova tema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949</TotalTime>
  <Words>896</Words>
  <Application>Microsoft Office PowerPoint</Application>
  <PresentationFormat>Diaprojekcija na zaslonu (4:3)</PresentationFormat>
  <Paragraphs>56</Paragraphs>
  <Slides>24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25" baseType="lpstr">
      <vt:lpstr>Officeova tema</vt:lpstr>
      <vt:lpstr>Pippi‘s  travel diary  -  Slovenia</vt:lpstr>
      <vt:lpstr>My journey began...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Jaka</dc:creator>
  <cp:lastModifiedBy>barbara novinec</cp:lastModifiedBy>
  <cp:revision>59</cp:revision>
  <dcterms:created xsi:type="dcterms:W3CDTF">2013-03-03T09:42:28Z</dcterms:created>
  <dcterms:modified xsi:type="dcterms:W3CDTF">2013-03-07T12:01:46Z</dcterms:modified>
</cp:coreProperties>
</file>